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1" r:id="rId19"/>
    <p:sldId id="410" r:id="rId20"/>
    <p:sldId id="425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3" r:id="rId30"/>
    <p:sldId id="420" r:id="rId31"/>
    <p:sldId id="421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21-Jul-2015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21-Jul-2015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1685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4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7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82F316-6D0B-4AA4-B90F-36FEA4EFC28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994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28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100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82F59-13EB-4DFE-9A04-C92BA31E55D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2620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682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545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D8095-5A07-4F3A-AA2A-EC194FBA88C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399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21-Jul-2015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21-Jul-2015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jpeg"/><Relationship Id="rId15" Type="http://schemas.openxmlformats.org/officeDocument/2006/relationships/image" Target="../media/image31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softwaregroup-b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4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60367" y="3441311"/>
            <a:ext cx="159934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Stacks and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5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 smtClean="0"/>
              <a:t>Linear Data Structures:</a:t>
            </a:r>
            <a:br>
              <a:rPr lang="en-US" dirty="0" smtClean="0"/>
            </a:br>
            <a:r>
              <a:rPr lang="en-US" dirty="0" smtClean="0"/>
              <a:t>Stacks and Queues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598527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 smtClean="0"/>
              <a:t>Static and Dynamic Implementation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612" y="4597830"/>
            <a:ext cx="2301542" cy="1726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4956" y="4677198"/>
            <a:ext cx="2595974" cy="15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Push()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200" dirty="0"/>
              <a:t> methods</a:t>
            </a:r>
            <a:endParaRPr lang="bg-BG" sz="3200" dirty="0"/>
          </a:p>
        </p:txBody>
      </p:sp>
      <p:sp>
        <p:nvSpPr>
          <p:cNvPr id="622598" name="Rectangle 6"/>
          <p:cNvSpPr>
            <a:spLocks noChangeArrowheads="1"/>
          </p:cNvSpPr>
          <p:nvPr/>
        </p:nvSpPr>
        <p:spPr bwMode="auto">
          <a:xfrm>
            <a:off x="836614" y="1828800"/>
            <a:ext cx="10515598" cy="45674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= new Stack&lt;string&gt;();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stack.Push("1. Ivan");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stack.Push("2. Nikolay");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stack.Push("3. Maria");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("Top = {0}", stack.Peek());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(stack.Count &gt; 0)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personName = stack.Pop();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Console.WriteLine(personName);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3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23012" y="2751628"/>
            <a:ext cx="4442672" cy="820600"/>
          </a:xfrm>
        </p:spPr>
        <p:txBody>
          <a:bodyPr/>
          <a:lstStyle/>
          <a:p>
            <a:r>
              <a:rPr lang="en-US" dirty="0" smtClean="0"/>
              <a:t>Stack&lt;T&gt;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23012" y="3589828"/>
            <a:ext cx="44426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1143000"/>
            <a:ext cx="4114536" cy="48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Goal: extract all sub-expressions in brackets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Example: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 + (2 - (2+3) * 4 / (3+1)) * 5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Result: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(2+3) </a:t>
            </a:r>
            <a:r>
              <a:rPr lang="en-US" sz="3200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(3+1) </a:t>
            </a:r>
            <a:r>
              <a:rPr lang="en-US" sz="3200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(2 - (2+3) * 4 / (3+1))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Algorithm: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each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000" dirty="0" smtClean="0"/>
              <a:t>' push its index in a stack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For each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 smtClean="0"/>
              <a:t>' pop the corresponding start index</a:t>
            </a:r>
          </a:p>
          <a:p>
            <a:pPr lvl="2">
              <a:lnSpc>
                <a:spcPct val="110000"/>
              </a:lnSpc>
            </a:pPr>
            <a:r>
              <a:rPr lang="en-US" sz="2800" dirty="0" smtClean="0"/>
              <a:t>P</a:t>
            </a:r>
            <a:r>
              <a:rPr lang="en-US" sz="2800" dirty="0" smtClean="0">
                <a:sym typeface="Wingdings" panose="05000000000000000000" pitchFamily="2" charset="2"/>
              </a:rPr>
              <a:t>rint the substring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start_index</a:t>
            </a:r>
            <a:r>
              <a:rPr lang="en-US" sz="2800" dirty="0" smtClean="0">
                <a:sym typeface="Wingdings" panose="05000000000000000000" pitchFamily="2" charset="2"/>
              </a:rPr>
              <a:t> …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end_index</a:t>
            </a:r>
            <a:r>
              <a:rPr lang="en-US" sz="2800" dirty="0" smtClean="0">
                <a:sym typeface="Wingdings" panose="05000000000000000000" pitchFamily="2" charset="2"/>
              </a:rPr>
              <a:t>)</a:t>
            </a:r>
            <a:endParaRPr lang="bg-BG" sz="2800" dirty="0"/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Brackets – Example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936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Brackets – </a:t>
            </a:r>
            <a:r>
              <a:rPr lang="en-US" dirty="0" smtClean="0"/>
              <a:t>Solution</a:t>
            </a:r>
            <a:endParaRPr lang="bg-BG" dirty="0"/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664116" y="1076265"/>
            <a:ext cx="10840496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expression = "1 + (2 - (2+3) * 4 / (3+1)) * 5";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 = new Stack&lt;int&gt;();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expression.Length;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char ch = expression[index];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(ch == '(')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stack.Push(index);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startIndex = stack.Pop();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length = index - startIndex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contents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expression.Substring(startIndex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length);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283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82" y="1066800"/>
            <a:ext cx="6656388" cy="3200400"/>
          </a:xfrm>
          <a:prstGeom prst="roundRect">
            <a:avLst>
              <a:gd name="adj" fmla="val 31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681976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cs typeface="Consolas" pitchFamily="49" charset="0"/>
              </a:rPr>
              <a:t>Matching Brackets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9340" y="55601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519821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Queues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35081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and Dynamic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dirty="0"/>
          </a:p>
        </p:txBody>
      </p:sp>
      <p:pic>
        <p:nvPicPr>
          <p:cNvPr id="33794" name="Picture 2" descr="http://cybershack.com.au/img/2008/News/August_2008/queue512x28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3514724"/>
            <a:ext cx="4724400" cy="2657476"/>
          </a:xfrm>
          <a:prstGeom prst="roundRect">
            <a:avLst>
              <a:gd name="adj" fmla="val 9707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428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ut) structure</a:t>
            </a:r>
          </a:p>
          <a:p>
            <a:r>
              <a:rPr lang="en-US" dirty="0" smtClean="0"/>
              <a:t>Elements inserted at the tail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Elements removed from the head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Useful in many situations</a:t>
            </a:r>
          </a:p>
          <a:p>
            <a:pPr lvl="1"/>
            <a:r>
              <a:rPr lang="en-US" dirty="0" smtClean="0"/>
              <a:t>Print queues, message queues, etc.</a:t>
            </a:r>
          </a:p>
          <a:p>
            <a:r>
              <a:rPr lang="en-US" dirty="0" smtClean="0"/>
              <a:t>Can be implemented in several ways</a:t>
            </a:r>
          </a:p>
          <a:p>
            <a:pPr lvl="1"/>
            <a:r>
              <a:rPr lang="en-US" dirty="0" smtClean="0"/>
              <a:t>Statically (using array)</a:t>
            </a:r>
          </a:p>
          <a:p>
            <a:pPr lvl="1"/>
            <a:r>
              <a:rPr lang="en-US" dirty="0" smtClean="0"/>
              <a:t>Dynamically (using pointers)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Queue&lt;T&gt;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Queue ADT</a:t>
            </a:r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3276600"/>
            <a:ext cx="4176122" cy="2950720"/>
          </a:xfrm>
          <a:prstGeom prst="roundRect">
            <a:avLst>
              <a:gd name="adj" fmla="val 1344"/>
            </a:avLst>
          </a:prstGeom>
        </p:spPr>
      </p:pic>
    </p:spTree>
    <p:extLst>
      <p:ext uri="{BB962C8B-B14F-4D97-AF65-F5344CB8AC3E}">
        <p14:creationId xmlns:p14="http://schemas.microsoft.com/office/powerpoint/2010/main" val="20356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Queue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 (pointer-based) implementation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Each </a:t>
            </a:r>
            <a:r>
              <a:rPr lang="en-US" dirty="0" smtClean="0">
                <a:cs typeface="Times New Roman" pitchFamily="18" charset="0"/>
              </a:rPr>
              <a:t>item has 2 fields: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 smtClean="0">
                <a:cs typeface="Times New Roman" pitchFamily="18" charset="0"/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cs typeface="Times New Roman" pitchFamily="18" charset="0"/>
              </a:rPr>
              <a:t>Dynamically create and delete objects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3354237" y="3784172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0" name="Group 134"/>
          <p:cNvGraphicFramePr>
            <a:graphicFrameLocks/>
          </p:cNvGraphicFramePr>
          <p:nvPr/>
        </p:nvGraphicFramePr>
        <p:xfrm>
          <a:off x="28481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134"/>
          <p:cNvGraphicFramePr>
            <a:graphicFrameLocks/>
          </p:cNvGraphicFramePr>
          <p:nvPr/>
        </p:nvGraphicFramePr>
        <p:xfrm>
          <a:off x="46007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2863869" y="3260952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3768352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6347533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5515143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6" name="Group 134"/>
          <p:cNvGraphicFramePr>
            <a:graphicFrameLocks/>
          </p:cNvGraphicFramePr>
          <p:nvPr/>
        </p:nvGraphicFramePr>
        <p:xfrm>
          <a:off x="8105942" y="4273196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Line 16"/>
          <p:cNvSpPr>
            <a:spLocks noChangeShapeType="1"/>
          </p:cNvSpPr>
          <p:nvPr/>
        </p:nvSpPr>
        <p:spPr bwMode="auto">
          <a:xfrm flipV="1">
            <a:off x="7273552" y="4802881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128878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8622085" y="5344180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0" name="Line 19"/>
          <p:cNvSpPr>
            <a:spLocks noChangeShapeType="1"/>
          </p:cNvSpPr>
          <p:nvPr/>
        </p:nvSpPr>
        <p:spPr bwMode="auto">
          <a:xfrm>
            <a:off x="8603334" y="378404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123014" y="326082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4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(Circular) Queue</a:t>
            </a:r>
            <a:endParaRPr lang="bg-BG" dirty="0"/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>
                <a:cs typeface="Times New Roman" pitchFamily="18" charset="0"/>
              </a:rPr>
              <a:t>Implemented as a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circular array</a:t>
            </a:r>
            <a:r>
              <a:rPr lang="en-US" dirty="0">
                <a:cs typeface="Times New Roman" pitchFamily="18" charset="0"/>
              </a:rPr>
              <a:t>”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Has </a:t>
            </a:r>
            <a:r>
              <a:rPr lang="en-US" dirty="0">
                <a:cs typeface="Times New Roman" pitchFamily="18" charset="0"/>
              </a:rPr>
              <a:t>limited (fixed) </a:t>
            </a:r>
            <a:r>
              <a:rPr lang="en-US" dirty="0" smtClean="0">
                <a:cs typeface="Times New Roman" pitchFamily="18" charset="0"/>
              </a:rPr>
              <a:t>capacity (doubled when filled)</a:t>
            </a:r>
            <a:endParaRPr lang="en-US" dirty="0">
              <a:cs typeface="Times New Roman" pitchFamily="18" charset="0"/>
            </a:endParaRPr>
          </a:p>
          <a:p>
            <a:pPr lvl="1"/>
            <a:r>
              <a:rPr lang="en-US" dirty="0" smtClean="0"/>
              <a:t>Has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tail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indices, </a:t>
            </a:r>
            <a:r>
              <a:rPr lang="en-US" dirty="0"/>
              <a:t>pointing to the head and the </a:t>
            </a:r>
            <a:r>
              <a:rPr lang="en-US" dirty="0" smtClean="0"/>
              <a:t>tail of the circular queue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3071864" y="4866921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endParaRPr lang="en-US" sz="3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32" name="Group 134"/>
          <p:cNvGraphicFramePr>
            <a:graphicFrameLocks/>
          </p:cNvGraphicFramePr>
          <p:nvPr/>
        </p:nvGraphicFramePr>
        <p:xfrm>
          <a:off x="3601580" y="4902892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728024" y="4449876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 flipV="1">
            <a:off x="5053983" y="5470620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5721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Line 19"/>
          <p:cNvSpPr>
            <a:spLocks noChangeShapeType="1"/>
          </p:cNvSpPr>
          <p:nvPr/>
        </p:nvSpPr>
        <p:spPr bwMode="auto">
          <a:xfrm flipV="1">
            <a:off x="6822980" y="5460572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38925" y="5877580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tail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9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495800"/>
            <a:ext cx="8938472" cy="820600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9340" y="5453634"/>
            <a:ext cx="8938472" cy="719034"/>
          </a:xfrm>
        </p:spPr>
        <p:txBody>
          <a:bodyPr/>
          <a:lstStyle/>
          <a:p>
            <a:r>
              <a:rPr lang="en-US" dirty="0" smtClean="0"/>
              <a:t>Implement a </a:t>
            </a:r>
            <a:r>
              <a:rPr lang="en-US" dirty="0" smtClean="0"/>
              <a:t>Circular Queue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76400"/>
            <a:ext cx="5332120" cy="2100834"/>
          </a:xfrm>
          <a:prstGeom prst="roundRect">
            <a:avLst>
              <a:gd name="adj" fmla="val 1943"/>
            </a:avLst>
          </a:prstGeom>
          <a:scene3d>
            <a:camera prst="perspectiveHeroicExtremeRightFacing">
              <a:rot lat="21152111" lon="20069804" rev="256823"/>
            </a:camera>
            <a:lightRig rig="threePt" dir="t"/>
          </a:scene3d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212" y="1676400"/>
            <a:ext cx="5562600" cy="2100834"/>
          </a:xfrm>
          <a:prstGeom prst="roundRect">
            <a:avLst>
              <a:gd name="adj" fmla="val 2002"/>
            </a:avLst>
          </a:prstGeom>
          <a:scene3d>
            <a:camera prst="perspectiveHeroicExtremeLeftFacing">
              <a:rot lat="21152113" lon="1530194" rev="213431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Stacks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Static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</a:t>
            </a:r>
            <a:r>
              <a:rPr lang="en-US" dirty="0" smtClean="0"/>
              <a:t>Class in .NET Framework</a:t>
            </a:r>
            <a:endParaRPr lang="en-US" dirty="0"/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Queues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Circular and Linked Implementation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/>
              <a:t> </a:t>
            </a:r>
            <a:r>
              <a:rPr lang="en-US" dirty="0" smtClean="0"/>
              <a:t>Class</a:t>
            </a:r>
            <a:r>
              <a:rPr lang="en-US" dirty="0"/>
              <a:t> in .NET Framework</a:t>
            </a:r>
          </a:p>
          <a:p>
            <a:pPr marL="790576" lvl="1" indent="-442913">
              <a:lnSpc>
                <a:spcPct val="10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43321" y="1676400"/>
            <a:ext cx="3713691" cy="4724400"/>
            <a:chOff x="7943321" y="1676400"/>
            <a:chExt cx="3713691" cy="472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3321" y="1676400"/>
              <a:ext cx="3663951" cy="472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4521" y="1883391"/>
              <a:ext cx="1732491" cy="1061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2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patricktaylor.com/uploads/queu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125510"/>
            <a:ext cx="5539528" cy="3338556"/>
          </a:xfrm>
          <a:prstGeom prst="roundRect">
            <a:avLst>
              <a:gd name="adj" fmla="val 17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4" y="4953000"/>
            <a:ext cx="105687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754968"/>
            <a:ext cx="10568728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Queue Implementation in .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implements the queue data structure using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circular resizable array</a:t>
            </a:r>
          </a:p>
          <a:p>
            <a:pPr lvl="1"/>
            <a:r>
              <a:rPr lang="en-US" dirty="0" smtClean="0"/>
              <a:t>Elements are of the same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can be any type, e.g.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 smtClean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Queue&lt;DateTime&gt;</a:t>
            </a:r>
            <a:endParaRPr lang="en-US" dirty="0" smtClean="0"/>
          </a:p>
          <a:p>
            <a:pPr lvl="1"/>
            <a:r>
              <a:rPr lang="en-US" dirty="0" smtClean="0"/>
              <a:t>Size is dynamically increased as needed</a:t>
            </a:r>
          </a:p>
          <a:p>
            <a:r>
              <a:rPr lang="en-US" dirty="0" smtClean="0"/>
              <a:t>Basic functionality: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Enqueue(T)</a:t>
            </a:r>
            <a:r>
              <a:rPr lang="en-US" dirty="0" smtClean="0"/>
              <a:t> – appends an element to the end of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dirty="0" smtClean="0"/>
              <a:t> – removes and returns the element at the beginning of the queue</a:t>
            </a:r>
            <a:endParaRPr lang="en-US" dirty="0"/>
          </a:p>
        </p:txBody>
      </p:sp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Queue&lt;T&gt; Class in .NET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293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functionality: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/>
              <a:t> – returns the element at the beginning of the queue without removing it</a:t>
            </a:r>
            <a:endParaRPr lang="bg-BG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– returns the number of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 smtClean="0"/>
              <a:t> – removes all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 smtClean="0"/>
              <a:t> – checks whether given element is in the queue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– converts the queue to an array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 smtClean="0"/>
              <a:t> – removes all unneeded empty capacity</a:t>
            </a:r>
            <a:endParaRPr lang="bg-BG" dirty="0"/>
          </a:p>
        </p:txBody>
      </p:sp>
      <p:sp>
        <p:nvSpPr>
          <p:cNvPr id="635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Queue&lt;T&gt; Class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756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Enqueue()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Dequeue()</a:t>
            </a:r>
            <a:r>
              <a:rPr lang="en-US" noProof="1" smtClean="0"/>
              <a:t> methods</a:t>
            </a:r>
            <a:endParaRPr lang="en-US" noProof="1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Queue&lt;T&gt; –</a:t>
            </a:r>
            <a:r>
              <a:rPr lang="bg-BG" smtClean="0"/>
              <a:t> </a:t>
            </a:r>
            <a:r>
              <a:rPr lang="en-US" noProof="1" smtClean="0"/>
              <a:t>Example</a:t>
            </a:r>
            <a:endParaRPr lang="en-US" noProof="1"/>
          </a:p>
        </p:txBody>
      </p:sp>
      <p:sp>
        <p:nvSpPr>
          <p:cNvPr id="638981" name="Rectangle 5"/>
          <p:cNvSpPr>
            <a:spLocks noChangeArrowheads="1"/>
          </p:cNvSpPr>
          <p:nvPr/>
        </p:nvSpPr>
        <p:spPr bwMode="auto">
          <a:xfrm>
            <a:off x="1292226" y="1984206"/>
            <a:ext cx="9602786" cy="44165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Queue&lt;string&gt; queue = new Queue&lt;string&gt;();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queue.Enqueue("Message One");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queue.Enqueue("Message Two");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queue.Enqueue("Message Three");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(queue.Count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queue.Dequeue();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3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bonnvoyage.files.wordpress.com/2007/10/bus-queu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0" y="1147490"/>
            <a:ext cx="5280872" cy="3252712"/>
          </a:xfrm>
          <a:prstGeom prst="roundRect">
            <a:avLst>
              <a:gd name="adj" fmla="val 17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99340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 Class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99340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given the following sequence:</a:t>
            </a:r>
          </a:p>
          <a:p>
            <a:pPr lvl="1"/>
            <a:endParaRPr lang="en-US" dirty="0" smtClean="0"/>
          </a:p>
          <a:p>
            <a:pPr marL="531813" lvl="1" indent="0">
              <a:buNone/>
            </a:pPr>
            <a:r>
              <a:rPr lang="en-US" dirty="0" smtClean="0"/>
              <a:t>S = N, N+1, 2*N, N+2, 2*(N+1), 2*N+1, 4*N, 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Find the first index of given number P</a:t>
            </a:r>
          </a:p>
          <a:p>
            <a:r>
              <a:rPr lang="en-US" dirty="0" smtClean="0"/>
              <a:t>Example: N = 3, P = 16</a:t>
            </a:r>
          </a:p>
          <a:p>
            <a:pPr lvl="1"/>
            <a:r>
              <a:rPr lang="en-US" dirty="0" smtClean="0"/>
              <a:t>S = 3, 4, 6, 5, 8, 7, 12, 6, 10, 9, 16, 8, 14, …</a:t>
            </a:r>
          </a:p>
          <a:p>
            <a:pPr lvl="1"/>
            <a:r>
              <a:rPr lang="en-US" dirty="0" smtClean="0"/>
              <a:t>Index of P = 11 (starts from 1)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N, N+1, 2*N</a:t>
            </a:r>
            <a:endParaRPr lang="bg-BG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821422" y="5230073"/>
            <a:ext cx="613046" cy="5578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5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0005" name="Freeform 5"/>
          <p:cNvSpPr>
            <a:spLocks/>
          </p:cNvSpPr>
          <p:nvPr/>
        </p:nvSpPr>
        <p:spPr bwMode="auto">
          <a:xfrm>
            <a:off x="1549708" y="2314753"/>
            <a:ext cx="513304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6" name="Freeform 6"/>
          <p:cNvSpPr>
            <a:spLocks/>
          </p:cNvSpPr>
          <p:nvPr/>
        </p:nvSpPr>
        <p:spPr bwMode="auto">
          <a:xfrm flipV="1">
            <a:off x="1565987" y="2989944"/>
            <a:ext cx="1470947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1559756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1916844" y="3294745"/>
            <a:ext cx="5985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09" name="Freeform 9"/>
          <p:cNvSpPr>
            <a:spLocks/>
          </p:cNvSpPr>
          <p:nvPr/>
        </p:nvSpPr>
        <p:spPr bwMode="auto">
          <a:xfrm>
            <a:off x="2119117" y="2286178"/>
            <a:ext cx="1662307" cy="257175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0" name="Text Box 10"/>
          <p:cNvSpPr txBox="1">
            <a:spLocks noChangeArrowheads="1"/>
          </p:cNvSpPr>
          <p:nvPr/>
        </p:nvSpPr>
        <p:spPr bwMode="auto">
          <a:xfrm>
            <a:off x="2666803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1" name="Freeform 11"/>
          <p:cNvSpPr>
            <a:spLocks/>
          </p:cNvSpPr>
          <p:nvPr/>
        </p:nvSpPr>
        <p:spPr bwMode="auto">
          <a:xfrm flipV="1">
            <a:off x="2105024" y="3010582"/>
            <a:ext cx="2665413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2" name="Text Box 12"/>
          <p:cNvSpPr txBox="1">
            <a:spLocks noChangeArrowheads="1"/>
          </p:cNvSpPr>
          <p:nvPr/>
        </p:nvSpPr>
        <p:spPr bwMode="auto">
          <a:xfrm>
            <a:off x="3081961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3" name="Freeform 13"/>
          <p:cNvSpPr>
            <a:spLocks/>
          </p:cNvSpPr>
          <p:nvPr/>
        </p:nvSpPr>
        <p:spPr bwMode="auto">
          <a:xfrm>
            <a:off x="3122612" y="2243316"/>
            <a:ext cx="3097212" cy="300037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4" name="Text Box 14"/>
          <p:cNvSpPr txBox="1">
            <a:spLocks noChangeArrowheads="1"/>
          </p:cNvSpPr>
          <p:nvPr/>
        </p:nvSpPr>
        <p:spPr bwMode="auto">
          <a:xfrm>
            <a:off x="4464049" y="1882953"/>
            <a:ext cx="49404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5" name="Freeform 15"/>
          <p:cNvSpPr>
            <a:spLocks/>
          </p:cNvSpPr>
          <p:nvPr/>
        </p:nvSpPr>
        <p:spPr bwMode="auto">
          <a:xfrm flipV="1">
            <a:off x="3105149" y="2989944"/>
            <a:ext cx="4410075" cy="360362"/>
          </a:xfrm>
          <a:custGeom>
            <a:avLst/>
            <a:gdLst/>
            <a:ahLst/>
            <a:cxnLst>
              <a:cxn ang="0">
                <a:pos x="0" y="120"/>
              </a:cxn>
              <a:cxn ang="0">
                <a:pos x="67" y="39"/>
              </a:cxn>
              <a:cxn ang="0">
                <a:pos x="185" y="1"/>
              </a:cxn>
              <a:cxn ang="0">
                <a:pos x="316" y="47"/>
              </a:cxn>
              <a:cxn ang="0">
                <a:pos x="395" y="139"/>
              </a:cxn>
            </a:cxnLst>
            <a:rect l="0" t="0" r="r" b="b"/>
            <a:pathLst>
              <a:path w="395" h="139">
                <a:moveTo>
                  <a:pt x="0" y="120"/>
                </a:moveTo>
                <a:cubicBezTo>
                  <a:pt x="11" y="107"/>
                  <a:pt x="36" y="59"/>
                  <a:pt x="67" y="39"/>
                </a:cubicBezTo>
                <a:cubicBezTo>
                  <a:pt x="98" y="19"/>
                  <a:pt x="144" y="0"/>
                  <a:pt x="185" y="1"/>
                </a:cubicBezTo>
                <a:cubicBezTo>
                  <a:pt x="226" y="2"/>
                  <a:pt x="281" y="24"/>
                  <a:pt x="316" y="47"/>
                </a:cubicBezTo>
                <a:cubicBezTo>
                  <a:pt x="351" y="70"/>
                  <a:pt x="379" y="120"/>
                  <a:pt x="395" y="13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0016" name="Text Box 16"/>
          <p:cNvSpPr txBox="1">
            <a:spLocks noChangeArrowheads="1"/>
          </p:cNvSpPr>
          <p:nvPr/>
        </p:nvSpPr>
        <p:spPr bwMode="auto">
          <a:xfrm>
            <a:off x="4762498" y="3304793"/>
            <a:ext cx="5068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*2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7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5" grpId="0" animBg="1"/>
      <p:bldP spid="640006" grpId="0" animBg="1"/>
      <p:bldP spid="640007" grpId="0"/>
      <p:bldP spid="640008" grpId="0"/>
      <p:bldP spid="640009" grpId="0" animBg="1"/>
      <p:bldP spid="640010" grpId="0"/>
      <p:bldP spid="640011" grpId="0" animBg="1"/>
      <p:bldP spid="640012" grpId="0"/>
      <p:bldP spid="640013" grpId="0" animBg="1"/>
      <p:bldP spid="640014" grpId="0"/>
      <p:bldP spid="640015" grpId="0" animBg="1"/>
      <p:bldP spid="6400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Sequence – Solution with a Queue</a:t>
            </a:r>
            <a:endParaRPr lang="en-US" noProof="1"/>
          </a:p>
        </p:txBody>
      </p:sp>
      <p:sp>
        <p:nvSpPr>
          <p:cNvPr id="701444" name="Rectangle 4"/>
          <p:cNvSpPr>
            <a:spLocks noChangeArrowheads="1"/>
          </p:cNvSpPr>
          <p:nvPr/>
        </p:nvSpPr>
        <p:spPr bwMode="auto">
          <a:xfrm>
            <a:off x="912815" y="1219200"/>
            <a:ext cx="103631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3, p = 16;</a:t>
            </a:r>
          </a:p>
          <a:p>
            <a:pPr eaLnBrk="0" hangingPunct="0">
              <a:spcBef>
                <a:spcPct val="5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queue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Queue&lt;int&gt;();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(queue.Count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 = queue.Dequeue();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 == p)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Console.WriteLine("Index = {0}", index);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queue.Enqueue(current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queue.Enqueue(2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current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7161212" y="2582466"/>
            <a:ext cx="3527425" cy="1532334"/>
          </a:xfrm>
          <a:prstGeom prst="wedgeRoundRectCallout">
            <a:avLst>
              <a:gd name="adj1" fmla="val -74316"/>
              <a:gd name="adj2" fmla="val 36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Unfinished: this code will crash in case of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800" noProof="1" smtClean="0">
                <a:solidFill>
                  <a:srgbClr val="FFFFFF"/>
                </a:solidFill>
              </a:rPr>
              <a:t> is unreachable.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csiro.au/files/images/pgm4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914400"/>
            <a:ext cx="5539528" cy="358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Sequence N, N+1, 2*N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2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Stack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 smtClean="0"/>
              <a:t> structure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 smtClean="0"/>
              <a:t>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 smtClean="0"/>
              <a:t>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 smtClean="0"/>
              <a:t>ut)</a:t>
            </a:r>
          </a:p>
          <a:p>
            <a:pPr lvl="1"/>
            <a:r>
              <a:rPr lang="en-US" dirty="0" smtClean="0"/>
              <a:t>Linked implementation is pointer-based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Stack&lt;T&gt;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array-based implementation</a:t>
            </a:r>
          </a:p>
          <a:p>
            <a:pPr lvl="2"/>
            <a:r>
              <a:rPr lang="en-US" dirty="0" smtClean="0"/>
              <a:t>Auto-grows when its capacity is filled</a:t>
            </a:r>
          </a:p>
          <a:p>
            <a:r>
              <a:rPr lang="en-US" dirty="0" smtClean="0"/>
              <a:t>Queue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FIFO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/>
              <a:t>Linked implementation is pointer-based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Queue&lt;T&gt;</a:t>
            </a:r>
            <a:r>
              <a:rPr lang="en-US" dirty="0" smtClean="0"/>
              <a:t> –</a:t>
            </a:r>
            <a:r>
              <a:rPr lang="en-US" dirty="0"/>
              <a:t> </a:t>
            </a:r>
            <a:r>
              <a:rPr lang="en-US" dirty="0" smtClean="0"/>
              <a:t>array-based implementation (circular queue)</a:t>
            </a:r>
          </a:p>
          <a:p>
            <a:pPr lvl="2"/>
            <a:r>
              <a:rPr lang="en-US" dirty="0" smtClean="0"/>
              <a:t>Auto-grows when its capacity is filled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63" y="1524000"/>
            <a:ext cx="328684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7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Linear Data Structures: Stacks and Queues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2675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2590901"/>
            <a:ext cx="50292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Stacks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1412" y="3741951"/>
            <a:ext cx="5029200" cy="1371600"/>
          </a:xfrm>
        </p:spPr>
        <p:txBody>
          <a:bodyPr/>
          <a:lstStyle/>
          <a:p>
            <a:r>
              <a:rPr lang="en-US" dirty="0"/>
              <a:t>Static and Dynamic </a:t>
            </a:r>
            <a:r>
              <a:rPr lang="en-US" dirty="0" smtClean="0"/>
              <a:t>Implementations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768902"/>
            <a:ext cx="3809750" cy="3946098"/>
          </a:xfrm>
          <a:prstGeom prst="roundRect">
            <a:avLst>
              <a:gd name="adj" fmla="val 1630"/>
            </a:avLst>
          </a:prstGeom>
        </p:spPr>
      </p:pic>
    </p:spTree>
    <p:extLst>
      <p:ext uri="{BB962C8B-B14F-4D97-AF65-F5344CB8AC3E}">
        <p14:creationId xmlns:p14="http://schemas.microsoft.com/office/powerpoint/2010/main" val="153076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ADT</a:t>
            </a:r>
            <a:endParaRPr lang="bg-BG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LIFO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structure 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inserted (push) at </a:t>
            </a:r>
            <a:r>
              <a:rPr lang="en-US" dirty="0" smtClean="0"/>
              <a:t>the “top</a:t>
            </a:r>
            <a:r>
              <a:rPr lang="en-US" dirty="0"/>
              <a:t>”</a:t>
            </a:r>
          </a:p>
          <a:p>
            <a:pPr>
              <a:lnSpc>
                <a:spcPts val="3600"/>
              </a:lnSpc>
            </a:pPr>
            <a:r>
              <a:rPr lang="en-US" dirty="0"/>
              <a:t>Elements removed (pop) from </a:t>
            </a:r>
            <a:r>
              <a:rPr lang="en-US" dirty="0" smtClean="0"/>
              <a:t>the “top</a:t>
            </a:r>
            <a:r>
              <a:rPr lang="en-US" dirty="0"/>
              <a:t>”</a:t>
            </a:r>
          </a:p>
          <a:p>
            <a:pPr>
              <a:lnSpc>
                <a:spcPts val="3600"/>
              </a:lnSpc>
            </a:pPr>
            <a:r>
              <a:rPr lang="en-US" dirty="0"/>
              <a:t>Useful in many situations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execution stack </a:t>
            </a:r>
            <a:r>
              <a:rPr lang="en-US" dirty="0"/>
              <a:t>of the program </a:t>
            </a:r>
          </a:p>
          <a:p>
            <a:pPr>
              <a:lnSpc>
                <a:spcPts val="3600"/>
              </a:lnSpc>
            </a:pPr>
            <a:r>
              <a:rPr lang="en-US" dirty="0"/>
              <a:t>Can be implemented in several ways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Statically (using array)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Dynamically (linked implementation)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/>
              <a:t> </a:t>
            </a:r>
            <a:r>
              <a:rPr lang="en-US" dirty="0" smtClean="0"/>
              <a:t>class in .NET</a:t>
            </a:r>
            <a:endParaRPr lang="en-US" dirty="0"/>
          </a:p>
        </p:txBody>
      </p:sp>
      <p:pic>
        <p:nvPicPr>
          <p:cNvPr id="1026" name="Picture 2" descr="http://www.clker.com/cliparts/b/9/1/6/1398320863296274629Stack%20of%20Papers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895600"/>
            <a:ext cx="3276600" cy="34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Stack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(array-based) implementation</a:t>
            </a:r>
          </a:p>
          <a:p>
            <a:pPr lvl="1"/>
            <a:r>
              <a:rPr lang="en-US" dirty="0"/>
              <a:t>Has limited (fixed) capacity</a:t>
            </a:r>
          </a:p>
          <a:p>
            <a:pPr lvl="1"/>
            <a:r>
              <a:rPr lang="en-US" dirty="0" smtClean="0"/>
              <a:t>The current index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top</a:t>
            </a:r>
            <a:r>
              <a:rPr lang="en-US" dirty="0" smtClean="0"/>
              <a:t>) moves left / right with each pop / push</a:t>
            </a:r>
          </a:p>
          <a:p>
            <a:pPr lvl="1"/>
            <a:r>
              <a:rPr lang="en-US" dirty="0" smtClean="0"/>
              <a:t>Usually doubles its size (grows) when the capacity is filled</a:t>
            </a:r>
            <a:endParaRPr lang="en-US" dirty="0"/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3198812" y="4684245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graphicFrame>
        <p:nvGraphicFramePr>
          <p:cNvPr id="31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475148"/>
              </p:ext>
            </p:extLst>
          </p:nvPr>
        </p:nvGraphicFramePr>
        <p:xfrm>
          <a:off x="3728528" y="4720216"/>
          <a:ext cx="4702632" cy="496824"/>
        </p:xfrm>
        <a:graphic>
          <a:graphicData uri="http://schemas.openxmlformats.org/drawingml/2006/table">
            <a:tbl>
              <a:tblPr/>
              <a:tblGrid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  <a:gridCol w="587829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854972" y="4267200"/>
            <a:ext cx="44614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nsolas" pitchFamily="49" charset="0"/>
                <a:cs typeface="Consolas" pitchFamily="49" charset="0"/>
              </a:rPr>
              <a:t>0   1   2   3   4   5   6   7</a:t>
            </a: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V="1">
            <a:off x="5789612" y="5277896"/>
            <a:ext cx="0" cy="4371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37838" y="5684856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1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Stack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(linked / pointer-based</a:t>
            </a:r>
            <a:r>
              <a:rPr lang="en-US" dirty="0"/>
              <a:t>) implementation</a:t>
            </a:r>
          </a:p>
          <a:p>
            <a:pPr lvl="1"/>
            <a:r>
              <a:rPr lang="en-US" dirty="0"/>
              <a:t>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</a:t>
            </a:r>
            <a:r>
              <a:rPr lang="en-US" dirty="0" smtClean="0"/>
              <a:t> has 2 fields: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next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cs typeface="Times New Roman" pitchFamily="18" charset="0"/>
              </a:rPr>
              <a:t>Special pointer keeps the top element</a:t>
            </a:r>
            <a:endParaRPr lang="en-US" dirty="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>
            <a:off x="3354237" y="3743980"/>
            <a:ext cx="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28" name="Group 134"/>
          <p:cNvGraphicFramePr>
            <a:graphicFrameLocks/>
          </p:cNvGraphicFramePr>
          <p:nvPr/>
        </p:nvGraphicFramePr>
        <p:xfrm>
          <a:off x="28481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/>
        </p:nvGraphicFramePr>
        <p:xfrm>
          <a:off x="46007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973238" y="3220760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3768352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2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105648"/>
              </p:ext>
            </p:extLst>
          </p:nvPr>
        </p:nvGraphicFramePr>
        <p:xfrm>
          <a:off x="6347533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Line 16"/>
          <p:cNvSpPr>
            <a:spLocks noChangeShapeType="1"/>
          </p:cNvSpPr>
          <p:nvPr/>
        </p:nvSpPr>
        <p:spPr bwMode="auto">
          <a:xfrm flipV="1">
            <a:off x="5515143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34" name="Group 134"/>
          <p:cNvGraphicFramePr>
            <a:graphicFrameLocks/>
          </p:cNvGraphicFramePr>
          <p:nvPr/>
        </p:nvGraphicFramePr>
        <p:xfrm>
          <a:off x="8105942" y="4233004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7273552" y="4762689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128878" y="5837388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>
            <a:off x="8622085" y="5303988"/>
            <a:ext cx="0" cy="5334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 cstate="screen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6" y="1219200"/>
            <a:ext cx="4287296" cy="3221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4822208"/>
            <a:ext cx="110259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Stack&lt;T&gt;</a:t>
            </a:r>
            <a:r>
              <a:rPr lang="bg-BG" dirty="0"/>
              <a:t> </a:t>
            </a:r>
            <a:r>
              <a:rPr lang="en-US" dirty="0" smtClean="0"/>
              <a:t>Class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4884" y="5678768"/>
            <a:ext cx="11025928" cy="719034"/>
          </a:xfrm>
        </p:spPr>
        <p:txBody>
          <a:bodyPr/>
          <a:lstStyle/>
          <a:p>
            <a:r>
              <a:rPr lang="en-US" dirty="0"/>
              <a:t>The Standard Stack Implementation in .</a:t>
            </a:r>
            <a:r>
              <a:rPr lang="en-US" dirty="0" smtClean="0"/>
              <a:t>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7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Implements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dirty="0"/>
              <a:t>" </a:t>
            </a:r>
            <a:r>
              <a:rPr lang="en-US" dirty="0" smtClean="0"/>
              <a:t>data structure using an array</a:t>
            </a:r>
          </a:p>
          <a:p>
            <a:pPr lvl="1"/>
            <a:r>
              <a:rPr lang="en-US" dirty="0" smtClean="0"/>
              <a:t>Elements are of the same type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can be any type,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Queue&lt;int&gt;</a:t>
            </a:r>
            <a:r>
              <a:rPr lang="en-US" dirty="0"/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Queue&lt;Customer&gt;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Size is dynamically increased as needed (auto-grow)</a:t>
            </a:r>
          </a:p>
          <a:p>
            <a:r>
              <a:rPr lang="en-US" dirty="0" smtClean="0"/>
              <a:t>Basic functionality: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Push(T)</a:t>
            </a:r>
            <a:r>
              <a:rPr lang="en-US" dirty="0" smtClean="0"/>
              <a:t> – inserts elements to the stack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Pop()</a:t>
            </a:r>
            <a:r>
              <a:rPr lang="en-US" dirty="0" smtClean="0"/>
              <a:t> – removes and returns the top element from the stack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 – returns the number of elements in the stack</a:t>
            </a:r>
            <a:endParaRPr lang="en-US" dirty="0"/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Stack&lt;T&gt; Class in .NET Framework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71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functionality:</a:t>
            </a:r>
            <a:endParaRPr lang="en-US" noProof="1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dirty="0" smtClean="0"/>
              <a:t> – returns the top element without removing it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  <a:r>
              <a:rPr lang="en-US" dirty="0" smtClean="0"/>
              <a:t> – removes all elements</a:t>
            </a:r>
            <a:endParaRPr lang="bg-BG" dirty="0" smtClean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Contains(T)</a:t>
            </a:r>
            <a:r>
              <a:rPr lang="en-US" dirty="0" smtClean="0"/>
              <a:t> – determines whether given element is in the stack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ToArray()</a:t>
            </a:r>
            <a:r>
              <a:rPr lang="en-US" dirty="0" smtClean="0"/>
              <a:t> – converts the stack to an array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TrimExcess()</a:t>
            </a:r>
            <a:r>
              <a:rPr lang="en-US" dirty="0" smtClean="0"/>
              <a:t> – trim the capacity to the actual space needed</a:t>
            </a:r>
            <a:endParaRPr lang="bg-BG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Stack&lt;T&gt; Class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6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1711</Words>
  <Application>Microsoft Office PowerPoint</Application>
  <PresentationFormat>Custom</PresentationFormat>
  <Paragraphs>294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Linear Data Structures: Stacks and Queues</vt:lpstr>
      <vt:lpstr>Table of Contents</vt:lpstr>
      <vt:lpstr>Stacks</vt:lpstr>
      <vt:lpstr>The Stack ADT</vt:lpstr>
      <vt:lpstr>Static Stack</vt:lpstr>
      <vt:lpstr>Linked Stack</vt:lpstr>
      <vt:lpstr>The Stack&lt;T&gt; Class</vt:lpstr>
      <vt:lpstr>The Stack&lt;T&gt; Class in .NET Framework</vt:lpstr>
      <vt:lpstr>The Stack&lt;T&gt; Class (2)</vt:lpstr>
      <vt:lpstr>Stack&lt;T&gt; – Example</vt:lpstr>
      <vt:lpstr>Stack&lt;T&gt;</vt:lpstr>
      <vt:lpstr>Matching Brackets – Example</vt:lpstr>
      <vt:lpstr>Matching Brackets – Solution</vt:lpstr>
      <vt:lpstr>Matching Brackets</vt:lpstr>
      <vt:lpstr>Queues</vt:lpstr>
      <vt:lpstr>The Queue ADT</vt:lpstr>
      <vt:lpstr>Linked Queue</vt:lpstr>
      <vt:lpstr>Static (Circular) Queue</vt:lpstr>
      <vt:lpstr>Lab Exercise</vt:lpstr>
      <vt:lpstr>The Queue&lt;T&gt; Class</vt:lpstr>
      <vt:lpstr>The Queue&lt;T&gt; Class in .NET</vt:lpstr>
      <vt:lpstr>The Queue&lt;T&gt; Class (2)</vt:lpstr>
      <vt:lpstr>Queue&lt;T&gt; – Example</vt:lpstr>
      <vt:lpstr>The Queue&lt;T&gt; Class</vt:lpstr>
      <vt:lpstr>Sequence N, N+1, 2*N</vt:lpstr>
      <vt:lpstr>Sequence – Solution with a Queue</vt:lpstr>
      <vt:lpstr>Sequence N, N+1, 2*N</vt:lpstr>
      <vt:lpstr>Summary</vt:lpstr>
      <vt:lpstr>Linear Data Structures: Stacks and Queues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Data Structures: Stacks and Queues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2015-07-21T19:23:58Z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